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82" r:id="rId4"/>
    <p:sldId id="283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AE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4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799BC-7306-4EF4-A6E5-5EB33552AE02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E8F7-D1A0-469F-9CA9-25EE632225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871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E8F7-D1A0-469F-9CA9-25EE632225C8}" type="slidenum">
              <a:rPr lang="ru-UA" smtClean="0"/>
              <a:t>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19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alpha val="82000"/>
              </a:schemeClr>
            </a:gs>
            <a:gs pos="85000">
              <a:schemeClr val="accent1">
                <a:alpha val="86000"/>
              </a:schemeClr>
            </a:gs>
            <a:gs pos="50000">
              <a:srgbClr val="FFFF00">
                <a:alpha val="80000"/>
              </a:srgb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41F7-4202-444C-BF07-96A7C534CB07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1B62-7A0D-4A08-B10E-55DA7AE2EB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2783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1784" y="823312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Book Antiqua" pitchFamily="18" charset="0"/>
              </a:rPr>
              <a:t>(Військове правосуддя. Органи розвідки. Органи контррозвідки Служби безпеки України)</a:t>
            </a:r>
            <a:endParaRPr lang="ru-RU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63919-CA84-4689-AE2F-83C3D0A2D049}"/>
              </a:ext>
            </a:extLst>
          </p:cNvPr>
          <p:cNvSpPr txBox="1"/>
          <p:nvPr/>
        </p:nvSpPr>
        <p:spPr>
          <a:xfrm>
            <a:off x="683568" y="197847"/>
            <a:ext cx="5220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Book Antiqua" pitchFamily="18" charset="0"/>
              </a:rPr>
              <a:t>Військова юстиція </a:t>
            </a:r>
            <a:endParaRPr lang="ru-UA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32031"/>
            <a:ext cx="4104456" cy="864096"/>
          </a:xfrm>
        </p:spPr>
        <p:txBody>
          <a:bodyPr/>
          <a:lstStyle/>
          <a:p>
            <a:r>
              <a:rPr lang="ru-RU" sz="32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Криміналістика</a:t>
            </a:r>
            <a:endParaRPr lang="ru-RU" sz="32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48680"/>
            <a:ext cx="5436096" cy="2779023"/>
          </a:xfrm>
        </p:spPr>
        <p:txBody>
          <a:bodyPr>
            <a:noAutofit/>
          </a:bodyPr>
          <a:lstStyle/>
          <a:p>
            <a:endParaRPr lang="uk-UA" sz="1800" dirty="0">
              <a:solidFill>
                <a:srgbClr val="002060"/>
              </a:solidFill>
              <a:latin typeface="Century" panose="02040604050505020304" pitchFamily="18" charset="0"/>
            </a:endParaRPr>
          </a:p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навчить правильно застосовувати науково-технічні засоби та техніко-криміналістичні прийоми; виявляти, фіксува­ти, вилучати та зберігати докази; здійснювати планування роз­слідування в цілому та складати плани проведення окремих слідчих дій; ставити та вирішувати розумові завдання, висува­ти слідчі версії; використовувати тактичні прийоми проведення  слідчих дій залежно від ситуації; застосовувати окремі криміналістичні методики. Також ознайомитесь з основними проблемами загальної теорії криміна­лістики; змістом традиційних галузей криміналістичної техніки; загальними положеннями криміналістичної тактики та її окремих елементів; тактичними особливостями проведення окремих слідчих дій; загальними положеннями криміналістичної методики та специ­фікою розслідування окремих видів злочинів.</a:t>
            </a:r>
          </a:p>
          <a:p>
            <a:endParaRPr lang="uk-UA" sz="1800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 descr="Фон для презентации криминалистика - 19 фото">
            <a:extLst>
              <a:ext uri="{FF2B5EF4-FFF2-40B4-BE49-F238E27FC236}">
                <a16:creationId xmlns:a16="http://schemas.microsoft.com/office/drawing/2014/main" id="{D116180C-8020-48EA-8E10-EF16C61A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33547"/>
            <a:ext cx="3528392" cy="23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риминалистика, компьютерная экспертиза, место преступления">
            <a:extLst>
              <a:ext uri="{FF2B5EF4-FFF2-40B4-BE49-F238E27FC236}">
                <a16:creationId xmlns:a16="http://schemas.microsoft.com/office/drawing/2014/main" id="{919F3B3B-0C93-474F-9984-DCADEEBA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6" b="95345" l="10000" r="90000">
                        <a14:foregroundMark x1="31444" y1="15862" x2="34333" y2="14310"/>
                        <a14:foregroundMark x1="27222" y1="27241" x2="28444" y2="23448"/>
                        <a14:foregroundMark x1="27222" y1="28621" x2="27333" y2="31897"/>
                        <a14:foregroundMark x1="40889" y1="10000" x2="42889" y2="10862"/>
                        <a14:foregroundMark x1="49667" y1="3448" x2="51000" y2="4655"/>
                        <a14:foregroundMark x1="49778" y1="3793" x2="51556" y2="4655"/>
                        <a14:foregroundMark x1="58000" y1="89138" x2="58444" y2="90517"/>
                        <a14:foregroundMark x1="41778" y1="92241" x2="41778" y2="92241"/>
                        <a14:foregroundMark x1="45333" y1="95345" x2="45333" y2="95345"/>
                        <a14:foregroundMark x1="50333" y1="94828" x2="50333" y2="94828"/>
                        <a14:foregroundMark x1="69444" y1="51724" x2="69444" y2="51724"/>
                        <a14:foregroundMark x1="69667" y1="53276" x2="69667" y2="53276"/>
                        <a14:foregroundMark x1="69444" y1="52759" x2="69444" y2="52759"/>
                        <a14:foregroundMark x1="69333" y1="37931" x2="69778" y2="37931"/>
                        <a14:foregroundMark x1="68667" y1="37241" x2="69333" y2="37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7133"/>
            <a:ext cx="3248341" cy="20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pressão Digital, Dedo, Ciência Forense png transparente grátis">
            <a:extLst>
              <a:ext uri="{FF2B5EF4-FFF2-40B4-BE49-F238E27FC236}">
                <a16:creationId xmlns:a16="http://schemas.microsoft.com/office/drawing/2014/main" id="{77A2FBDB-2AF5-4B0E-B023-7AABBD46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2889" y1="17656" x2="27556" y2="17656"/>
                        <a14:foregroundMark x1="18222" y1="17969" x2="25667" y2="17969"/>
                        <a14:foregroundMark x1="34000" y1="18750" x2="36778" y2="22188"/>
                        <a14:foregroundMark x1="32000" y1="17813" x2="35222" y2="2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72" y="2085211"/>
            <a:ext cx="2745970" cy="19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65745"/>
            <a:ext cx="3960440" cy="1211932"/>
          </a:xfrm>
        </p:spPr>
        <p:txBody>
          <a:bodyPr>
            <a:normAutofit fontScale="90000"/>
          </a:bodyPr>
          <a:lstStyle/>
          <a:p>
            <a:r>
              <a:rPr lang="uk-UA" sz="2900" b="1" dirty="0">
                <a:solidFill>
                  <a:srgbClr val="002060"/>
                </a:solidFill>
                <a:latin typeface="Century" panose="02040604050505020304" pitchFamily="18" charset="0"/>
              </a:rPr>
              <a:t>Психологія слідчої та прокурорської діяльності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477677"/>
            <a:ext cx="4824536" cy="1963527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Мета навчальної дисципліни – формування високого рівня наукових знань, необхідних для здійснення правозастосовної, правоохоронної та правозахисної діяльності на стадії досудового розслідування з урахуванням закономірностей та механізмів психіки людини у сфері регульованих правом суспільних відносин, вироблення основних умінь та навичок застосування методів психології слідчої та прокурорської діяльності, активізація аналітичної діяльності, проведення науково-дослідницької роботи, а також набуття практичних навичок діяльності правника.</a:t>
            </a:r>
          </a:p>
        </p:txBody>
      </p:sp>
      <p:pic>
        <p:nvPicPr>
          <p:cNvPr id="4098" name="Picture 2" descr="053 «Психологія» | Приймальна комісія НАУ">
            <a:extLst>
              <a:ext uri="{FF2B5EF4-FFF2-40B4-BE49-F238E27FC236}">
                <a16:creationId xmlns:a16="http://schemas.microsoft.com/office/drawing/2014/main" id="{1E4EB977-08F8-453F-92C7-6F621BCAC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4" y="4365104"/>
            <a:ext cx="3988409" cy="22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Юридична психологія">
            <a:extLst>
              <a:ext uri="{FF2B5EF4-FFF2-40B4-BE49-F238E27FC236}">
                <a16:creationId xmlns:a16="http://schemas.microsoft.com/office/drawing/2014/main" id="{1ED22E62-28C4-41FB-A276-4F83C054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8" y="26574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Юрист по чернобыльским вопросам - Поиск юриста в Украине">
            <a:extLst>
              <a:ext uri="{FF2B5EF4-FFF2-40B4-BE49-F238E27FC236}">
                <a16:creationId xmlns:a16="http://schemas.microsoft.com/office/drawing/2014/main" id="{43040ECA-0000-4FB9-B2BC-E3B2769CB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5" y="2161989"/>
            <a:ext cx="2642606" cy="21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129" y="21196"/>
            <a:ext cx="4366964" cy="119898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Військове право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7905" y="1052736"/>
            <a:ext cx="4231480" cy="3984848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Вивчаючи дану навчальну дисципліну Ви зможете сформувати цілісну систему знань щодо теоретико-методологічних та практичних засад військового права України, а також набудете навички застосування законодавства, аналізу та оцінки сучасного стану та перспектив розвитку правового регулювання військово-правових відносин в умовах європейської інтеграції.</a:t>
            </a:r>
          </a:p>
        </p:txBody>
      </p:sp>
      <p:pic>
        <p:nvPicPr>
          <p:cNvPr id="5122" name="Picture 2" descr="Civilian laws not applicable in military courts: SC">
            <a:extLst>
              <a:ext uri="{FF2B5EF4-FFF2-40B4-BE49-F238E27FC236}">
                <a16:creationId xmlns:a16="http://schemas.microsoft.com/office/drawing/2014/main" id="{FE71D076-5930-47E6-A979-AB7035BA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3" y="3715784"/>
            <a:ext cx="4005064" cy="279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иди відпусток, якими можуть скористатися військові. Коментар юриста |  Інтернет-ресурс &quot;Життя після АТО&quot;">
            <a:extLst>
              <a:ext uri="{FF2B5EF4-FFF2-40B4-BE49-F238E27FC236}">
                <a16:creationId xmlns:a16="http://schemas.microsoft.com/office/drawing/2014/main" id="{ECF39677-BB53-4F41-9FCF-C596DE34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5" y="620688"/>
            <a:ext cx="4231480" cy="26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03973" y="116632"/>
            <a:ext cx="4246240" cy="1107554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Оперативно-розшукова діяльність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224186"/>
            <a:ext cx="5006330" cy="2976736"/>
          </a:xfrm>
        </p:spPr>
        <p:txBody>
          <a:bodyPr>
            <a:noAutofit/>
          </a:bodyPr>
          <a:lstStyle/>
          <a:p>
            <a:r>
              <a:rPr lang="uk-UA" sz="1900" dirty="0">
                <a:solidFill>
                  <a:srgbClr val="002060"/>
                </a:solidFill>
                <a:latin typeface="Century" panose="02040604050505020304" pitchFamily="18" charset="0"/>
              </a:rPr>
              <a:t>Метою даної навчальної дисципліни є формування професійної системи поглядів та навичок, розкриття її значення в охороні інтересів громадян, юридичних осіб, отримання необхідних знань щодо нормативно-правових основ здійснення ОРД, а також вироблення навичок застосування положень чинного законодавства. У зв’язку із цим передбачається: з'ясування у процесі навчання основних понять оперативно-розшукової діяльності, її значення, принципів та місця у системі права України;  напрацювання навичок визначення підстав для проведення ОРД, складання проектів процесуальних документів у процесі проведення цієї діяльності, розв’язання задач, виконання тестових завдань тощо. </a:t>
            </a:r>
          </a:p>
        </p:txBody>
      </p:sp>
      <p:pic>
        <p:nvPicPr>
          <p:cNvPr id="6148" name="Picture 4" descr="Кому вигідно, аби «негласна діяльність» оперативно-розшукових органів стала  неконтрольованою?">
            <a:extLst>
              <a:ext uri="{FF2B5EF4-FFF2-40B4-BE49-F238E27FC236}">
                <a16:creationId xmlns:a16="http://schemas.microsoft.com/office/drawing/2014/main" id="{BEC5F22E-2235-4114-99CE-75ED699E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58" y="916187"/>
            <a:ext cx="3654000" cy="242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У ВР зареєстровано новий законопроект про оперативно-розшукову діяльність |  Рада адвокатів Київської області">
            <a:extLst>
              <a:ext uri="{FF2B5EF4-FFF2-40B4-BE49-F238E27FC236}">
                <a16:creationId xmlns:a16="http://schemas.microsoft.com/office/drawing/2014/main" id="{632AC988-3BBD-4A20-AA86-F212B1D3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8" y="3775805"/>
            <a:ext cx="3665229" cy="24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5124" y="457419"/>
            <a:ext cx="3886200" cy="1179562"/>
          </a:xfrm>
        </p:spPr>
        <p:txBody>
          <a:bodyPr/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Судова медицина та судова психіатрія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916832"/>
            <a:ext cx="4752528" cy="1959446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Метою навчальної дисципліни є формування системи знань про діяльність судово- медичних експертів, призначення і проведення експертизи, складання висновку експертом.</a:t>
            </a:r>
          </a:p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Крім того, ви навчитеся правильно досліджувати види смерті, розрізняти поняття “самовбивство” і “вбивство”, розуміти і давати роз’яснення ознакам розладів пам’яті, мислення, свідомості.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424C99-6BC2-4F82-90E6-9FCEBCDA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021" y="2202979"/>
            <a:ext cx="1959446" cy="1959446"/>
          </a:xfrm>
          <a:prstGeom prst="rect">
            <a:avLst/>
          </a:prstGeom>
        </p:spPr>
      </p:pic>
      <p:pic>
        <p:nvPicPr>
          <p:cNvPr id="7174" name="Picture 6" descr="Компетенція установи, яка проводить судово-психіатричну експертизу,  визначається належністю до сфери управління МОЗ - LexInform: Правові та  юридичні новини, юридична практика, коментарі">
            <a:extLst>
              <a:ext uri="{FF2B5EF4-FFF2-40B4-BE49-F238E27FC236}">
                <a16:creationId xmlns:a16="http://schemas.microsoft.com/office/drawing/2014/main" id="{A3D5D7A4-1982-4F39-8D97-45D43713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8807"/>
            <a:ext cx="3888432" cy="243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Що таке судово-психіатрична експертиза покрокова інструкція з проведення  психіатричної експертизи + огляд ТОП-3 експертних компаній">
            <a:extLst>
              <a:ext uri="{FF2B5EF4-FFF2-40B4-BE49-F238E27FC236}">
                <a16:creationId xmlns:a16="http://schemas.microsoft.com/office/drawing/2014/main" id="{2B4A105F-8EE3-4E2B-BDE8-AC53FEDC0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8" b="88350" l="8065" r="97258">
                        <a14:foregroundMark x1="18387" y1="27832" x2="15645" y2="45307"/>
                        <a14:foregroundMark x1="15645" y1="45307" x2="15968" y2="61489"/>
                        <a14:foregroundMark x1="25161" y1="26861" x2="33710" y2="63430"/>
                        <a14:foregroundMark x1="33710" y1="63430" x2="33387" y2="70550"/>
                        <a14:foregroundMark x1="15645" y1="26214" x2="10645" y2="39159"/>
                        <a14:foregroundMark x1="10645" y1="39159" x2="8065" y2="55987"/>
                        <a14:foregroundMark x1="8065" y1="55987" x2="13548" y2="68285"/>
                        <a14:foregroundMark x1="13548" y1="68285" x2="18387" y2="68285"/>
                        <a14:foregroundMark x1="45968" y1="24272" x2="43710" y2="41100"/>
                        <a14:foregroundMark x1="43710" y1="41100" x2="43710" y2="43042"/>
                        <a14:foregroundMark x1="45161" y1="83495" x2="48226" y2="71521"/>
                        <a14:foregroundMark x1="63710" y1="79935" x2="66452" y2="88350"/>
                        <a14:foregroundMark x1="90323" y1="55016" x2="96129" y2="55016"/>
                        <a14:foregroundMark x1="90806" y1="30097" x2="95000" y2="31068"/>
                        <a14:foregroundMark x1="77097" y1="15210" x2="83065" y2="30421"/>
                        <a14:foregroundMark x1="83065" y1="30421" x2="82419" y2="47573"/>
                        <a14:foregroundMark x1="82419" y1="47573" x2="81935" y2="48220"/>
                        <a14:foregroundMark x1="66774" y1="9061" x2="57419" y2="13916"/>
                        <a14:foregroundMark x1="57419" y1="13916" x2="49516" y2="22654"/>
                        <a14:foregroundMark x1="49516" y1="22654" x2="48226" y2="40129"/>
                        <a14:foregroundMark x1="48226" y1="40129" x2="48710" y2="42071"/>
                        <a14:foregroundMark x1="83065" y1="17799" x2="86129" y2="36893"/>
                        <a14:foregroundMark x1="86129" y1="36893" x2="86452" y2="56634"/>
                        <a14:foregroundMark x1="86452" y1="56634" x2="85484" y2="64401"/>
                        <a14:foregroundMark x1="59516" y1="60194" x2="68548" y2="22977"/>
                        <a14:foregroundMark x1="52097" y1="44984" x2="63710" y2="22654"/>
                        <a14:foregroundMark x1="50000" y1="28803" x2="57581" y2="20065"/>
                        <a14:foregroundMark x1="57581" y1="20065" x2="60484" y2="18770"/>
                        <a14:foregroundMark x1="42419" y1="33333" x2="47097" y2="23301"/>
                        <a14:foregroundMark x1="47581" y1="23301" x2="52742" y2="10680"/>
                        <a14:foregroundMark x1="52742" y1="10680" x2="60645" y2="3560"/>
                        <a14:foregroundMark x1="60645" y1="3560" x2="70000" y2="5178"/>
                        <a14:foregroundMark x1="70000" y1="5178" x2="76613" y2="14563"/>
                        <a14:foregroundMark x1="76613" y1="14563" x2="76935" y2="15210"/>
                        <a14:foregroundMark x1="89839" y1="13916" x2="95645" y2="7767"/>
                        <a14:foregroundMark x1="97097" y1="32686" x2="97258" y2="35599"/>
                        <a14:foregroundMark x1="96935" y1="39159" x2="96935" y2="39159"/>
                        <a14:foregroundMark x1="69032" y1="38511" x2="77097" y2="66667"/>
                        <a14:foregroundMark x1="76290" y1="7767" x2="80000" y2="11974"/>
                        <a14:backgroundMark x1="3710" y1="13592" x2="20000" y2="12298"/>
                        <a14:backgroundMark x1="20000" y1="12298" x2="28226" y2="12945"/>
                        <a14:backgroundMark x1="28226" y1="12945" x2="36290" y2="10680"/>
                        <a14:backgroundMark x1="36290" y1="10680" x2="39194" y2="1618"/>
                        <a14:backgroundMark x1="18710" y1="5502" x2="29032" y2="5502"/>
                        <a14:backgroundMark x1="29032" y1="5502" x2="30968" y2="5178"/>
                        <a14:backgroundMark x1="6935" y1="10680" x2="27903" y2="6796"/>
                        <a14:backgroundMark x1="27903" y1="6796" x2="27903" y2="6796"/>
                        <a14:backgroundMark x1="54032" y1="2265" x2="55968" y2="1618"/>
                        <a14:backgroundMark x1="74677" y1="1294" x2="76935" y2="2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5" t="1068" b="13301"/>
          <a:stretch/>
        </p:blipFill>
        <p:spPr bwMode="auto">
          <a:xfrm>
            <a:off x="323528" y="404664"/>
            <a:ext cx="3960440" cy="17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08004" y="417326"/>
            <a:ext cx="4248472" cy="110755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Правові засади контррозвідувальної діяльності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1695400"/>
            <a:ext cx="4608512" cy="2400672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допоможе сформувати професійну систему поглядів та навичок із забезпечення контррозвідувальної діяльності, що розширить світогляд, необхідний для попередження, своєчасного виявлення і запобігання зовнішнім та внутрішнім загрозам безпеці України, припинення розвідувальних, терористичних та інших протиправних посягань спеціальних служб іноземних держав, а також організацій, окремих груп та осіб на державну безпеку України. Предмет вивчення – національна безпека України та запобігання її загрозам, усунення умов, що їм сприяють, та причин їх виникнення.</a:t>
            </a:r>
          </a:p>
        </p:txBody>
      </p:sp>
      <p:pic>
        <p:nvPicPr>
          <p:cNvPr id="8194" name="Picture 2" descr="Принципи організації контррозвідки та поняття оперативної обстановки">
            <a:extLst>
              <a:ext uri="{FF2B5EF4-FFF2-40B4-BE49-F238E27FC236}">
                <a16:creationId xmlns:a16="http://schemas.microsoft.com/office/drawing/2014/main" id="{30AA6BB3-6F1C-43B6-B75B-604B174B6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11000"/>
          <a:stretch/>
        </p:blipFill>
        <p:spPr bwMode="auto">
          <a:xfrm>
            <a:off x="52960" y="4293096"/>
            <a:ext cx="4272664" cy="202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БУ оголосила контррозвідувальну операцію в урядовому кварталі Києва">
            <a:extLst>
              <a:ext uri="{FF2B5EF4-FFF2-40B4-BE49-F238E27FC236}">
                <a16:creationId xmlns:a16="http://schemas.microsoft.com/office/drawing/2014/main" id="{E7FBA751-64C9-4AE5-B63E-65E4CDAC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0" y="836712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202" y="516682"/>
            <a:ext cx="3886200" cy="110755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Міжнародне співробітництво у боротьбі зі злочинністю (Інтерпол, </a:t>
            </a:r>
            <a:r>
              <a:rPr lang="uk-UA" sz="24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Європол</a:t>
            </a:r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913992"/>
            <a:ext cx="4230588" cy="2328664"/>
          </a:xfrm>
        </p:spPr>
        <p:txBody>
          <a:bodyPr>
            <a:noAutofit/>
          </a:bodyPr>
          <a:lstStyle/>
          <a:p>
            <a:r>
              <a:rPr lang="uk-UA" sz="2100" dirty="0">
                <a:solidFill>
                  <a:srgbClr val="002060"/>
                </a:solidFill>
                <a:latin typeface="Century" panose="02040604050505020304" pitchFamily="18" charset="0"/>
              </a:rPr>
              <a:t>Метою навчальної дисципліни є формування здатності аналізувати та </a:t>
            </a:r>
            <a:r>
              <a:rPr lang="uk-UA" sz="2100" dirty="0" err="1">
                <a:solidFill>
                  <a:srgbClr val="002060"/>
                </a:solidFill>
                <a:latin typeface="Century" panose="02040604050505020304" pitchFamily="18" charset="0"/>
              </a:rPr>
              <a:t>імплементувати</a:t>
            </a:r>
            <a:r>
              <a:rPr lang="uk-UA" sz="2100" dirty="0">
                <a:solidFill>
                  <a:srgbClr val="002060"/>
                </a:solidFill>
                <a:latin typeface="Century" panose="02040604050505020304" pitchFamily="18" charset="0"/>
              </a:rPr>
              <a:t> міжнародні стандарти у професійну діяльність, застосовувати норми з питань міжнародної взаємодії, застосовувати засоби, прийоми та методи збирання, дослідження, оцінки доказів для розкриття, розслідування, судового розгляду та попередження злочинів.</a:t>
            </a:r>
          </a:p>
          <a:p>
            <a:endParaRPr lang="uk-UA" sz="2100" dirty="0"/>
          </a:p>
        </p:txBody>
      </p:sp>
      <p:pic>
        <p:nvPicPr>
          <p:cNvPr id="10242" name="Picture 2" descr="Интерпол — Википедия">
            <a:extLst>
              <a:ext uri="{FF2B5EF4-FFF2-40B4-BE49-F238E27FC236}">
                <a16:creationId xmlns:a16="http://schemas.microsoft.com/office/drawing/2014/main" id="{8F819228-1649-4A22-A0EC-2F8A8D62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697623" cy="24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Європол оприлюднив щорічний звіт | Новини | Українське радіо">
            <a:extLst>
              <a:ext uri="{FF2B5EF4-FFF2-40B4-BE49-F238E27FC236}">
                <a16:creationId xmlns:a16="http://schemas.microsoft.com/office/drawing/2014/main" id="{0389183D-A850-4DB8-AB04-A592B5BF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6" y="516682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8896" y="210927"/>
            <a:ext cx="3454152" cy="1251570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Контррозвідувальні заходи і розвідувальний процес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556792"/>
            <a:ext cx="4608512" cy="3331605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002060"/>
                </a:solidFill>
                <a:latin typeface="Century" panose="02040604050505020304" pitchFamily="18" charset="0"/>
              </a:rPr>
              <a:t>Дана дисципліна допоможе сформувати професійну систему поглядів та навичок із забезпечення розвідувальної та контррозвідувальної діяльності, що розширить світогляд, необхідний для попередження, своєчасного виявлення і запобігання зовнішнім та внутрішнім загрозам безпеці України, припинення розвідувальних, терористичних та інших протиправних посягань спеціальних служб іноземних держав, а також організацій, окремих груп та осіб на державну безпеку України. Предмет вивчення – національна безпека України та запобігання її загрозам, усунення умов, що їм сприяють, та причин їх виникнення.</a:t>
            </a:r>
          </a:p>
        </p:txBody>
      </p:sp>
      <p:pic>
        <p:nvPicPr>
          <p:cNvPr id="9218" name="Picture 2" descr="Контррозвідувальна діяльність – щит і меч держави |">
            <a:extLst>
              <a:ext uri="{FF2B5EF4-FFF2-40B4-BE49-F238E27FC236}">
                <a16:creationId xmlns:a16="http://schemas.microsoft.com/office/drawing/2014/main" id="{62596A31-8154-4B3D-9F13-E1A8F591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2" b="95208" l="3895" r="93895">
                        <a14:foregroundMark x1="22947" y1="7292" x2="25474" y2="11250"/>
                        <a14:foregroundMark x1="78421" y1="5833" x2="77158" y2="9375"/>
                        <a14:foregroundMark x1="21474" y1="5000" x2="22737" y2="5625"/>
                        <a14:foregroundMark x1="40842" y1="10417" x2="56632" y2="9375"/>
                        <a14:foregroundMark x1="56632" y1="9375" x2="68316" y2="11354"/>
                        <a14:foregroundMark x1="68316" y1="11354" x2="75263" y2="18958"/>
                        <a14:foregroundMark x1="44632" y1="10625" x2="24316" y2="18750"/>
                        <a14:foregroundMark x1="24316" y1="18750" x2="11053" y2="48438"/>
                        <a14:foregroundMark x1="11053" y1="48438" x2="14526" y2="61771"/>
                        <a14:foregroundMark x1="72526" y1="16667" x2="81684" y2="23646"/>
                        <a14:foregroundMark x1="81684" y1="23646" x2="90211" y2="44792"/>
                        <a14:foregroundMark x1="90211" y1="44792" x2="90632" y2="67500"/>
                        <a14:foregroundMark x1="90632" y1="67500" x2="73368" y2="84792"/>
                        <a14:foregroundMark x1="73368" y1="84792" x2="50737" y2="91875"/>
                        <a14:foregroundMark x1="50737" y1="91875" x2="30105" y2="84479"/>
                        <a14:foregroundMark x1="30105" y1="84479" x2="11158" y2="65625"/>
                        <a14:foregroundMark x1="11158" y1="65625" x2="6211" y2="55729"/>
                        <a14:foregroundMark x1="6211" y1="55729" x2="14947" y2="30938"/>
                        <a14:foregroundMark x1="14947" y1="30938" x2="32000" y2="12292"/>
                        <a14:foregroundMark x1="32000" y1="12292" x2="58526" y2="7708"/>
                        <a14:foregroundMark x1="6632" y1="35521" x2="3895" y2="46146"/>
                        <a14:foregroundMark x1="3895" y1="46146" x2="6526" y2="68229"/>
                        <a14:foregroundMark x1="6526" y1="68229" x2="13263" y2="76875"/>
                        <a14:foregroundMark x1="13263" y1="76875" x2="18526" y2="76458"/>
                        <a14:foregroundMark x1="5368" y1="38438" x2="16000" y2="19688"/>
                        <a14:foregroundMark x1="16000" y1="19688" x2="34211" y2="6042"/>
                        <a14:foregroundMark x1="34211" y1="6042" x2="45263" y2="3542"/>
                        <a14:foregroundMark x1="45263" y1="3542" x2="75053" y2="11250"/>
                        <a14:foregroundMark x1="77789" y1="13958" x2="96000" y2="40521"/>
                        <a14:foregroundMark x1="96000" y1="40521" x2="93895" y2="62604"/>
                        <a14:foregroundMark x1="93895" y1="62604" x2="91895" y2="69271"/>
                        <a14:foregroundMark x1="29263" y1="89792" x2="50947" y2="93750"/>
                        <a14:foregroundMark x1="50947" y1="93750" x2="62000" y2="93542"/>
                        <a14:foregroundMark x1="62000" y1="93542" x2="68526" y2="91458"/>
                        <a14:foregroundMark x1="46105" y1="95417" x2="56737" y2="95208"/>
                        <a14:foregroundMark x1="56737" y1="95208" x2="57053" y2="95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8" y="836712"/>
            <a:ext cx="2448272" cy="24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Українська військова контррозвідка викрила 17 шпигунів – АрміяInform">
            <a:extLst>
              <a:ext uri="{FF2B5EF4-FFF2-40B4-BE49-F238E27FC236}">
                <a16:creationId xmlns:a16="http://schemas.microsoft.com/office/drawing/2014/main" id="{AA1623C3-7505-4174-A828-55E2F14F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7" y="3547246"/>
            <a:ext cx="3869677" cy="257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2586" y="404664"/>
            <a:ext cx="4627687" cy="1251409"/>
          </a:xfrm>
        </p:spPr>
        <p:txBody>
          <a:bodyPr>
            <a:noAutofit/>
          </a:bodyPr>
          <a:lstStyle/>
          <a:p>
            <a:r>
              <a:rPr lang="uk-UA" sz="2300" b="1" dirty="0">
                <a:solidFill>
                  <a:srgbClr val="002060"/>
                </a:solidFill>
                <a:latin typeface="Century" panose="02040604050505020304" pitchFamily="18" charset="0"/>
              </a:rPr>
              <a:t>Загальні засади звільнення від кримінальної відповідальності, кримінального покарання та його відбування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0625" y="1772816"/>
            <a:ext cx="4711030" cy="3141262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Метою викладання даної дисципліни є формування цілісного уявлення про інститут звільнення від кримінальної відповідальності і покарання, комплексу найбільш важливих проблем, пов’язаних із вдосконаленням і реалізацією положень вказаних інститутів, шляхах та способах їх вирішення, що пропонуються кримінально-правовою теорією, набуття навичок самостійного аналізу, тлумачення відповідних кримінальних та кримінальних процесуальних норм та їх правильного застосування у правозастосовній практиці.</a:t>
            </a:r>
          </a:p>
        </p:txBody>
      </p:sp>
      <p:pic>
        <p:nvPicPr>
          <p:cNvPr id="11266" name="Picture 2" descr="Підстави звільнення від кримінальної відповідальності за незаконні дії з  наркотичними засобами без мети їх збуту – висновок ВС | Рада адвокатів  Київської області">
            <a:extLst>
              <a:ext uri="{FF2B5EF4-FFF2-40B4-BE49-F238E27FC236}">
                <a16:creationId xmlns:a16="http://schemas.microsoft.com/office/drawing/2014/main" id="{3EE54C57-D351-4087-92A9-0FB6FEC2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8" y="3813820"/>
            <a:ext cx="4032448" cy="22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Звільнення особи від кримінальної відповідальності у зв'язку із закінченням  строків давності застосовується й у разі невизнання нею своєї вини -  LexInform: Правові та юридичні новини, юридична практика, коментарі">
            <a:extLst>
              <a:ext uri="{FF2B5EF4-FFF2-40B4-BE49-F238E27FC236}">
                <a16:creationId xmlns:a16="http://schemas.microsoft.com/office/drawing/2014/main" id="{67A1BF46-3222-4570-BB88-F3ADDC84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5" y="816735"/>
            <a:ext cx="3835599" cy="256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Українська воєнна юстиція: завдання та виклики - Мережа UPLAN">
            <a:extLst>
              <a:ext uri="{FF2B5EF4-FFF2-40B4-BE49-F238E27FC236}">
                <a16:creationId xmlns:a16="http://schemas.microsoft.com/office/drawing/2014/main" id="{A3BB14BF-C415-4516-94D5-E344808AD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/>
        </p:blipFill>
        <p:spPr bwMode="auto">
          <a:xfrm>
            <a:off x="14436" y="-95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8009" y="26343"/>
            <a:ext cx="4283968" cy="36004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Військова юстиція –  необхідність сьогодення!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62530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27D7CBD-5643-443F-A5FC-90958C05B647}"/>
              </a:ext>
            </a:extLst>
          </p:cNvPr>
          <p:cNvSpPr/>
          <p:nvPr/>
        </p:nvSpPr>
        <p:spPr>
          <a:xfrm>
            <a:off x="1007604" y="3230373"/>
            <a:ext cx="2880320" cy="1584176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chemeClr val="bg1"/>
                </a:solidFill>
                <a:latin typeface="Century" panose="02040604050505020304" pitchFamily="18" charset="0"/>
              </a:rPr>
              <a:t>Діяльність адвоката у кримінальному провадженні</a:t>
            </a:r>
            <a:endParaRPr lang="ru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87B34455-52A4-4CA1-A1CB-591BA1EA591D}"/>
              </a:ext>
            </a:extLst>
          </p:cNvPr>
          <p:cNvSpPr/>
          <p:nvPr/>
        </p:nvSpPr>
        <p:spPr>
          <a:xfrm flipH="1">
            <a:off x="5687309" y="1376673"/>
            <a:ext cx="2880320" cy="1633736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Запобігання </a:t>
            </a:r>
            <a:r>
              <a:rPr lang="uk-UA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кіберзлочинам</a:t>
            </a:r>
            <a:endParaRPr lang="ru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30391334-CABB-4F95-A9D7-1FB9C847D050}"/>
              </a:ext>
            </a:extLst>
          </p:cNvPr>
          <p:cNvSpPr/>
          <p:nvPr/>
        </p:nvSpPr>
        <p:spPr>
          <a:xfrm flipH="1">
            <a:off x="5256078" y="3212386"/>
            <a:ext cx="2916324" cy="1620150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Кримінальна відповідальність за корупцію</a:t>
            </a:r>
            <a:endParaRPr lang="ru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id="{2D69E800-46A2-4850-AAF9-854E2BE6E4BF}"/>
              </a:ext>
            </a:extLst>
          </p:cNvPr>
          <p:cNvSpPr/>
          <p:nvPr/>
        </p:nvSpPr>
        <p:spPr>
          <a:xfrm>
            <a:off x="3113838" y="4961435"/>
            <a:ext cx="2916324" cy="1620150"/>
          </a:xfrm>
          <a:prstGeom prst="snip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Криміналістика</a:t>
            </a:r>
            <a:endParaRPr lang="ru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AD436832-4B37-45E3-8F8D-AA5634150CFC}"/>
              </a:ext>
            </a:extLst>
          </p:cNvPr>
          <p:cNvSpPr/>
          <p:nvPr/>
        </p:nvSpPr>
        <p:spPr>
          <a:xfrm>
            <a:off x="539552" y="1418759"/>
            <a:ext cx="2916324" cy="1620150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Прокурорське</a:t>
            </a:r>
            <a:r>
              <a:rPr lang="ru-RU" sz="2400" dirty="0">
                <a:solidFill>
                  <a:schemeClr val="bg1"/>
                </a:solidFill>
                <a:latin typeface="Century" panose="02040604050505020304" pitchFamily="18" charset="0"/>
              </a:rPr>
              <a:t> право</a:t>
            </a:r>
          </a:p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2168824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08327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27D7CBD-5643-443F-A5FC-90958C05B647}"/>
              </a:ext>
            </a:extLst>
          </p:cNvPr>
          <p:cNvSpPr/>
          <p:nvPr/>
        </p:nvSpPr>
        <p:spPr>
          <a:xfrm>
            <a:off x="900409" y="3161691"/>
            <a:ext cx="3168352" cy="1749047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Оперативно-розшукова діяльність</a:t>
            </a:r>
            <a:endParaRPr lang="ru-UA" sz="24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87B34455-52A4-4CA1-A1CB-591BA1EA591D}"/>
              </a:ext>
            </a:extLst>
          </p:cNvPr>
          <p:cNvSpPr/>
          <p:nvPr/>
        </p:nvSpPr>
        <p:spPr>
          <a:xfrm flipH="1">
            <a:off x="5256077" y="1261360"/>
            <a:ext cx="3311552" cy="1749049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Військове </a:t>
            </a:r>
          </a:p>
          <a:p>
            <a:pPr lvl="0" algn="ctr">
              <a:spcAft>
                <a:spcPts val="1000"/>
              </a:spcAft>
            </a:pPr>
            <a:r>
              <a:rPr lang="uk-UA" sz="2400" dirty="0">
                <a:solidFill>
                  <a:schemeClr val="bg1"/>
                </a:solidFill>
                <a:latin typeface="Century" panose="02040604050505020304" pitchFamily="18" charset="0"/>
              </a:rPr>
              <a:t>право</a:t>
            </a:r>
            <a:endParaRPr lang="ru-UA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30391334-CABB-4F95-A9D7-1FB9C847D050}"/>
              </a:ext>
            </a:extLst>
          </p:cNvPr>
          <p:cNvSpPr/>
          <p:nvPr/>
        </p:nvSpPr>
        <p:spPr>
          <a:xfrm flipH="1">
            <a:off x="4932039" y="3161691"/>
            <a:ext cx="3311551" cy="174465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17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і тактика розслідування кримінальних правопорушень підслідних органам безпеки (СБУ)</a:t>
            </a:r>
            <a:endParaRPr lang="ru-UA" sz="17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12" name="Прямоугольник: усеченные верхние углы 11">
            <a:extLst>
              <a:ext uri="{FF2B5EF4-FFF2-40B4-BE49-F238E27FC236}">
                <a16:creationId xmlns:a16="http://schemas.microsoft.com/office/drawing/2014/main" id="{2D69E800-46A2-4850-AAF9-854E2BE6E4BF}"/>
              </a:ext>
            </a:extLst>
          </p:cNvPr>
          <p:cNvSpPr/>
          <p:nvPr/>
        </p:nvSpPr>
        <p:spPr>
          <a:xfrm>
            <a:off x="3086835" y="5057626"/>
            <a:ext cx="2970330" cy="1630038"/>
          </a:xfrm>
          <a:prstGeom prst="snip2Same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Century" panose="02040604050505020304" pitchFamily="18" charset="0"/>
                <a:ea typeface="Calibri" panose="020F0502020204030204" pitchFamily="34" charset="0"/>
              </a:rPr>
              <a:t>Судова медицина та судова психіатрія</a:t>
            </a:r>
            <a:endParaRPr lang="ru-UA" sz="2000" dirty="0">
              <a:latin typeface="Century" panose="02040604050505020304" pitchFamily="18" charset="0"/>
            </a:endParaRPr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AD436832-4B37-45E3-8F8D-AA5634150CFC}"/>
              </a:ext>
            </a:extLst>
          </p:cNvPr>
          <p:cNvSpPr/>
          <p:nvPr/>
        </p:nvSpPr>
        <p:spPr>
          <a:xfrm>
            <a:off x="576371" y="1261361"/>
            <a:ext cx="3168352" cy="1749048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chemeClr val="bg1"/>
                </a:solidFill>
                <a:latin typeface="Century" panose="02040604050505020304" pitchFamily="18" charset="0"/>
              </a:rPr>
              <a:t>Психологія слідчої та прокурорської діяльності</a:t>
            </a:r>
            <a:endParaRPr lang="ru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6656431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7604" y="362530"/>
            <a:ext cx="7128792" cy="886544"/>
          </a:xfrm>
        </p:spPr>
        <p:txBody>
          <a:bodyPr/>
          <a:lstStyle/>
          <a:p>
            <a:r>
              <a:rPr lang="uk-UA" noProof="1">
                <a:solidFill>
                  <a:srgbClr val="002060"/>
                </a:solidFill>
                <a:latin typeface="Book Antiqua" panose="02040602050305030304" pitchFamily="18" charset="0"/>
              </a:rPr>
              <a:t>Навчальні дисципліни 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27D7CBD-5643-443F-A5FC-90958C05B647}"/>
              </a:ext>
            </a:extLst>
          </p:cNvPr>
          <p:cNvSpPr/>
          <p:nvPr/>
        </p:nvSpPr>
        <p:spPr>
          <a:xfrm>
            <a:off x="827584" y="3933055"/>
            <a:ext cx="3564395" cy="219134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Міжнародне співробітництво у боротьбі зі злочинністю (Інтерпол, </a:t>
            </a:r>
            <a:r>
              <a:rPr lang="uk-UA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Європол</a:t>
            </a:r>
            <a:r>
              <a:rPr lang="uk-UA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UA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87B34455-52A4-4CA1-A1CB-591BA1EA591D}"/>
              </a:ext>
            </a:extLst>
          </p:cNvPr>
          <p:cNvSpPr/>
          <p:nvPr/>
        </p:nvSpPr>
        <p:spPr>
          <a:xfrm flipH="1">
            <a:off x="5616117" y="1772817"/>
            <a:ext cx="3060339" cy="1782802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200" dirty="0" err="1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Контрозвідувальні</a:t>
            </a:r>
            <a:r>
              <a:rPr lang="uk-UA" sz="22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заходи і розвідувальний процес</a:t>
            </a:r>
            <a:endParaRPr lang="ru-UA" sz="22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:a16="http://schemas.microsoft.com/office/drawing/2014/main" id="{30391334-CABB-4F95-A9D7-1FB9C847D050}"/>
              </a:ext>
            </a:extLst>
          </p:cNvPr>
          <p:cNvSpPr/>
          <p:nvPr/>
        </p:nvSpPr>
        <p:spPr>
          <a:xfrm flipH="1">
            <a:off x="4752023" y="3923375"/>
            <a:ext cx="3564396" cy="219134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Загальні засади звільнення від кримінальної відповідальності, кримінального покарання та його відбування</a:t>
            </a:r>
            <a:endParaRPr lang="ru-UA" sz="1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  <p:sp>
        <p:nvSpPr>
          <p:cNvPr id="10" name="Прямоугольник: усеченные противолежащие углы 9">
            <a:extLst>
              <a:ext uri="{FF2B5EF4-FFF2-40B4-BE49-F238E27FC236}">
                <a16:creationId xmlns:a16="http://schemas.microsoft.com/office/drawing/2014/main" id="{AD436832-4B37-45E3-8F8D-AA5634150CFC}"/>
              </a:ext>
            </a:extLst>
          </p:cNvPr>
          <p:cNvSpPr/>
          <p:nvPr/>
        </p:nvSpPr>
        <p:spPr>
          <a:xfrm>
            <a:off x="467544" y="1772816"/>
            <a:ext cx="3060340" cy="1782803"/>
          </a:xfrm>
          <a:prstGeom prst="snip2Diag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uk-UA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Правові засади контррозвідувальної діяльності</a:t>
            </a:r>
            <a:endParaRPr lang="ru-UA" sz="20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3368205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5758407" cy="118660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Цікавість і зрозумілість гарантовано</a:t>
            </a:r>
            <a:r>
              <a:rPr lang="uk-UA" sz="5300" b="1" dirty="0">
                <a:solidFill>
                  <a:schemeClr val="bg1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04425"/>
            <a:ext cx="8604448" cy="3372844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FF0505"/>
                </a:solidFill>
                <a:latin typeface="Century" panose="02040604050505020304" pitchFamily="18" charset="0"/>
              </a:rPr>
              <a:t>Навчальні дисципліни викладатимуть практики та досвідчені науково-педагогічні працівники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163D29-1C69-4AA9-AA4A-B5203D5C0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167" r="92000">
                        <a14:foregroundMark x1="31833" y1="18333" x2="40833" y2="14500"/>
                        <a14:foregroundMark x1="6167" y1="53500" x2="7167" y2="57500"/>
                        <a14:foregroundMark x1="90833" y1="36833" x2="92000" y2="40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-1020000">
            <a:off x="6281711" y="85272"/>
            <a:ext cx="2973952" cy="2973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5000600" cy="1440159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Прокурорське</a:t>
            </a:r>
            <a:b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Century" panose="02040604050505020304" pitchFamily="18" charset="0"/>
              </a:rPr>
              <a:t> право</a:t>
            </a:r>
            <a:br>
              <a:rPr lang="ru-RU" sz="4400" dirty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1196752"/>
            <a:ext cx="5420580" cy="2688704"/>
          </a:xfrm>
        </p:spPr>
        <p:txBody>
          <a:bodyPr>
            <a:normAutofit fontScale="25000" lnSpcReduction="20000"/>
          </a:bodyPr>
          <a:lstStyle/>
          <a:p>
            <a:pPr algn="just">
              <a:tabLst>
                <a:tab pos="180340" algn="l"/>
              </a:tabLst>
            </a:pPr>
            <a:r>
              <a:rPr lang="uk-UA" sz="7600" dirty="0">
                <a:solidFill>
                  <a:srgbClr val="002060"/>
                </a:solidFill>
                <a:latin typeface="Century" panose="02040604050505020304" pitchFamily="18" charset="0"/>
                <a:ea typeface="Times New Roman" panose="02020603050405020304" pitchFamily="18" charset="0"/>
              </a:rPr>
              <a:t>В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процесі вивчення дисципліни Ви: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1) З</a:t>
            </a: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'ясуєте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предмет, систему та основні поняття навчальної дисципліни</a:t>
            </a: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 «Прокурорське право». 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2)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Ознайомитеся із загальною характеристикою сучасної системи органів прокуратури в Україні.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3) Поглибите знання щодо основних напрямів державної політики при виконанні прокуратурою визначених законодавством функцій.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4) Напрацюєте навички щодо реалізації повноважень державного обвинувача, здійснення представницьких повноважень у випадках, визначених законом.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600" spc="-4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5) З’ясуєте та </a:t>
            </a:r>
            <a:r>
              <a:rPr lang="uk-UA" sz="7600" dirty="0">
                <a:solidFill>
                  <a:srgbClr val="002060"/>
                </a:solidFill>
                <a:effectLst/>
                <a:latin typeface="Century" panose="02040604050505020304" pitchFamily="18" charset="0"/>
                <a:ea typeface="Times New Roman" panose="02020603050405020304" pitchFamily="18" charset="0"/>
              </a:rPr>
              <a:t>осмислите основних напрямів взаємодії органів прокуратури з іншими державними інститутами, ознайомлення з нормативно-правовими аспектами з питань міжнародного співробітництва з компетентними органами інших країн.</a:t>
            </a:r>
            <a:endParaRPr lang="ru-UA" sz="7600" dirty="0">
              <a:solidFill>
                <a:srgbClr val="002060"/>
              </a:solidFill>
              <a:effectLst/>
              <a:latin typeface="Century" panose="020406040505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9534E1-1EF8-4D81-895F-272896BC8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0" r="34015"/>
          <a:stretch/>
        </p:blipFill>
        <p:spPr>
          <a:xfrm>
            <a:off x="0" y="0"/>
            <a:ext cx="331236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7039" y="245993"/>
            <a:ext cx="4392488" cy="1337451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Діяльність адвоката у кримінальному провадженні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598099"/>
            <a:ext cx="4834694" cy="3192760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002060"/>
                </a:solidFill>
                <a:latin typeface="Century" panose="02040604050505020304" pitchFamily="18" charset="0"/>
              </a:rPr>
              <a:t>Вивчаючи дану дисципліну, Ви ознайомитесь із теоретичними та практичними проблемами та поглиблено засвоїте положення кримінального процесуального права України з точки зору захисту адвокатом (захисником) прав підозрюваного (обвинуваченого) з урахуванням “переваг” сторони захисту, а також ознайомитеся з практикою діяльності адвокатів у кримінальному правосудді, виробите на цій основі навички наукового дослідження проблем захисту у кримінальному провадженні; оволодієте методологією наукової та педагогічної діяльності.</a:t>
            </a:r>
          </a:p>
        </p:txBody>
      </p:sp>
      <p:pic>
        <p:nvPicPr>
          <p:cNvPr id="1026" name="Picture 2" descr="Про раду – Рада адвокатів Дніпропетровської області">
            <a:extLst>
              <a:ext uri="{FF2B5EF4-FFF2-40B4-BE49-F238E27FC236}">
                <a16:creationId xmlns:a16="http://schemas.microsoft.com/office/drawing/2014/main" id="{6E5537AF-D64F-4639-97A0-1FA2B7FA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66" y="61676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В ОАСК оскаржують деякі вимоги до підвищення кваліфікації адвокатів —  PRAVO.UA">
            <a:extLst>
              <a:ext uri="{FF2B5EF4-FFF2-40B4-BE49-F238E27FC236}">
                <a16:creationId xmlns:a16="http://schemas.microsoft.com/office/drawing/2014/main" id="{884BCCB2-D634-4868-8C8C-243FA65AA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0" y="3901877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0"/>
            <a:ext cx="5040560" cy="139801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2060"/>
                </a:solidFill>
                <a:latin typeface="Century" panose="02040604050505020304" pitchFamily="18" charset="0"/>
              </a:rPr>
              <a:t>Запобігання </a:t>
            </a:r>
            <a:r>
              <a:rPr lang="uk-UA" sz="3200" b="1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кіберзлочинам</a:t>
            </a:r>
            <a:endParaRPr lang="uk-UA" sz="32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398017"/>
            <a:ext cx="4380022" cy="2639673"/>
          </a:xfrm>
        </p:spPr>
        <p:txBody>
          <a:bodyPr>
            <a:noAutofit/>
          </a:bodyPr>
          <a:lstStyle/>
          <a:p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Мета навчальної дисципліни – формування системи наукових знань про правове регулювання запобігання </a:t>
            </a:r>
            <a:r>
              <a:rPr lang="uk-UA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кіберзлочинів</a:t>
            </a:r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, вивчення вітчизняних та зарубіжних підходів до розуміння змісту заходів забезпечення </a:t>
            </a:r>
            <a:r>
              <a:rPr lang="uk-UA" sz="2300" dirty="0" err="1">
                <a:solidFill>
                  <a:srgbClr val="002060"/>
                </a:solidFill>
                <a:latin typeface="Century" panose="02040604050505020304" pitchFamily="18" charset="0"/>
              </a:rPr>
              <a:t>кібербезпеки</a:t>
            </a:r>
            <a:r>
              <a:rPr lang="uk-UA" sz="2300" dirty="0">
                <a:solidFill>
                  <a:srgbClr val="002060"/>
                </a:solidFill>
                <a:latin typeface="Century" panose="02040604050505020304" pitchFamily="18" charset="0"/>
              </a:rPr>
              <a:t>, вироблення основних умінь і навичок застосування національного законодавства, активізація аналітичної діяльності.</a:t>
            </a:r>
          </a:p>
        </p:txBody>
      </p:sp>
      <p:pic>
        <p:nvPicPr>
          <p:cNvPr id="2050" name="Picture 2" descr="КМЄС проводить серію вебінарів щодо протидії кіберзлочинності під час  Covid-19 — EUAM Ukraine">
            <a:extLst>
              <a:ext uri="{FF2B5EF4-FFF2-40B4-BE49-F238E27FC236}">
                <a16:creationId xmlns:a16="http://schemas.microsoft.com/office/drawing/2014/main" id="{456123FA-4122-455C-8F06-2C9E1F03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4380022" cy="25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іберзлочини та покарання: як кваліфікують кібератаки">
            <a:extLst>
              <a:ext uri="{FF2B5EF4-FFF2-40B4-BE49-F238E27FC236}">
                <a16:creationId xmlns:a16="http://schemas.microsoft.com/office/drawing/2014/main" id="{48E6FE03-770E-4079-9B48-E8C251639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5" b="89956" l="17534" r="47397">
                        <a14:foregroundMark x1="17534" y1="68341" x2="20000" y2="69214"/>
                        <a14:foregroundMark x1="42055" y1="26419" x2="42055" y2="26419"/>
                        <a14:foregroundMark x1="43699" y1="27948" x2="43699" y2="27948"/>
                        <a14:foregroundMark x1="42329" y1="29913" x2="42329" y2="29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0" t="24906" r="51543" b="21433"/>
          <a:stretch/>
        </p:blipFill>
        <p:spPr bwMode="auto">
          <a:xfrm>
            <a:off x="307345" y="188640"/>
            <a:ext cx="2062179" cy="20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авове регулювання відповідальності за кіберзлочини в Україні - Legal IT  group">
            <a:extLst>
              <a:ext uri="{FF2B5EF4-FFF2-40B4-BE49-F238E27FC236}">
                <a16:creationId xmlns:a16="http://schemas.microsoft.com/office/drawing/2014/main" id="{AB640B5B-8F1F-4DD7-9075-A0B7F7322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21" b="75764" l="14247" r="44932">
                        <a14:foregroundMark x1="44932" y1="34498" x2="44932" y2="34498"/>
                        <a14:foregroundMark x1="42603" y1="39301" x2="42603" y2="39301"/>
                        <a14:foregroundMark x1="42603" y1="43668" x2="42603" y2="43668"/>
                        <a14:foregroundMark x1="45068" y1="49127" x2="45068" y2="49127"/>
                        <a14:foregroundMark x1="43699" y1="68996" x2="43973" y2="70306"/>
                        <a14:foregroundMark x1="39726" y1="75764" x2="41096" y2="75328"/>
                        <a14:foregroundMark x1="17534" y1="67904" x2="19452" y2="67686"/>
                        <a14:foregroundMark x1="17397" y1="53930" x2="17945" y2="53930"/>
                        <a14:foregroundMark x1="14247" y1="53057" x2="14247" y2="53057"/>
                        <a14:foregroundMark x1="16301" y1="58297" x2="16301" y2="58297"/>
                        <a14:foregroundMark x1="16438" y1="62882" x2="16438" y2="62882"/>
                        <a14:foregroundMark x1="14247" y1="67467" x2="14247" y2="67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8" t="23590" r="52071" b="20288"/>
          <a:stretch/>
        </p:blipFill>
        <p:spPr bwMode="auto">
          <a:xfrm>
            <a:off x="2256383" y="1721595"/>
            <a:ext cx="2183484" cy="20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51848" y="219168"/>
            <a:ext cx="4392488" cy="1182064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Century" panose="02040604050505020304" pitchFamily="18" charset="0"/>
              </a:rPr>
              <a:t>Кримінальна відповідальність за корупцію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412776"/>
            <a:ext cx="5192345" cy="4242078"/>
          </a:xfrm>
        </p:spPr>
        <p:txBody>
          <a:bodyPr>
            <a:normAutofit fontScale="25000" lnSpcReduction="20000"/>
          </a:bodyPr>
          <a:lstStyle/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В процесі вивчення дисципліни Ви: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1) З’ясуєте предмет, систему та основні поняття навчальної даної дисципліни. 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2) Ознайомитесь із загальною характеристикою сучасної системи правоохоронних органів Україні у сфері боротьби з корупцією.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3) Поглибите знань щодо основних напрямів державної політики при виконанні правоохоронними органами Україні визначених законодавством функцій у сфері боротьби з корупцією.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4) Напрацюєте навички щодо реалізації повноважень державного обвинувача, здійснення представницьких повноважень у випадках, визначених законом.</a:t>
            </a:r>
          </a:p>
          <a:p>
            <a:pPr indent="342900" algn="just">
              <a:tabLst>
                <a:tab pos="228600" algn="l"/>
                <a:tab pos="685800" algn="l"/>
              </a:tabLst>
            </a:pPr>
            <a:r>
              <a:rPr lang="uk-UA" sz="7200" dirty="0">
                <a:solidFill>
                  <a:srgbClr val="002060"/>
                </a:solidFill>
                <a:latin typeface="Century" panose="02040604050505020304" pitchFamily="18" charset="0"/>
              </a:rPr>
              <a:t>5) З’ясуєте та осмислите основні напрями взаємодії правоохоронних органів у сфері боротьби з корупцією з іншими державними інститутами, ознайомитеся з нормативно-правовими аспектами з питань міжнародного співробітництва з компетентними органами інших країн.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283BFF-15C8-4241-BE64-49B29A34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585"/>
            <a:ext cx="2984381" cy="3597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F872F3-0A38-47AA-A13C-055CC2655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5" y="4149080"/>
            <a:ext cx="3635392" cy="240104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1134</Words>
  <Application>Microsoft Office PowerPoint</Application>
  <PresentationFormat>Экран (4:3)</PresentationFormat>
  <Paragraphs>71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Century</vt:lpstr>
      <vt:lpstr>Times New Roman</vt:lpstr>
      <vt:lpstr>Тема Office</vt:lpstr>
      <vt:lpstr>Презентация PowerPoint</vt:lpstr>
      <vt:lpstr>Навчальні дисципліни </vt:lpstr>
      <vt:lpstr>Навчальні дисципліни </vt:lpstr>
      <vt:lpstr>Навчальні дисципліни </vt:lpstr>
      <vt:lpstr>Цікавість і зрозумілість гарантовано!</vt:lpstr>
      <vt:lpstr>Прокурорське  право </vt:lpstr>
      <vt:lpstr>Діяльність адвоката у кримінальному провадженні</vt:lpstr>
      <vt:lpstr>Запобігання кіберзлочинам</vt:lpstr>
      <vt:lpstr>Кримінальна відповідальність за корупцію</vt:lpstr>
      <vt:lpstr>Криміналістика</vt:lpstr>
      <vt:lpstr>Психологія слідчої та прокурорської діяльності</vt:lpstr>
      <vt:lpstr>Військове право</vt:lpstr>
      <vt:lpstr>Оперативно-розшукова діяльність</vt:lpstr>
      <vt:lpstr>Судова медицина та судова психіатрія</vt:lpstr>
      <vt:lpstr>Правові засади контррозвідувальної діяльності</vt:lpstr>
      <vt:lpstr>Міжнародне співробітництво у боротьбі зі злочинністю (Інтерпол, Європол)</vt:lpstr>
      <vt:lpstr>Контррозвідувальні заходи і розвідувальний процес</vt:lpstr>
      <vt:lpstr>Загальні засади звільнення від кримінальної відповідальності, кримінального покарання та його відбування</vt:lpstr>
      <vt:lpstr>Військова юстиція –  необхідність сьогодення!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Андрусенко Богдан</cp:lastModifiedBy>
  <cp:revision>21</cp:revision>
  <dcterms:created xsi:type="dcterms:W3CDTF">2023-02-15T07:19:12Z</dcterms:created>
  <dcterms:modified xsi:type="dcterms:W3CDTF">2023-02-16T01:17:29Z</dcterms:modified>
</cp:coreProperties>
</file>